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59" r:id="rId3"/>
    <p:sldId id="261"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F4EF11"/>
    <a:srgbClr val="FAB4DE"/>
    <a:srgbClr val="990099"/>
    <a:srgbClr val="000000"/>
    <a:srgbClr val="990033"/>
    <a:srgbClr val="FF00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4" d="100"/>
          <a:sy n="64" d="100"/>
        </p:scale>
        <p:origin x="1181" y="21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solidFill>
                  <a:srgbClr val="DBF5F9">
                    <a:shade val="90000"/>
                  </a:srgbClr>
                </a:solidFill>
              </a:rPr>
              <a:pPr/>
              <a:t>22/04/1443</a:t>
            </a:fld>
            <a:endParaRPr lang="ar-SA">
              <a:solidFill>
                <a:srgbClr val="DBF5F9">
                  <a:shade val="90000"/>
                </a:srgbClr>
              </a:solidFill>
            </a:endParaRPr>
          </a:p>
        </p:txBody>
      </p:sp>
      <p:sp>
        <p:nvSpPr>
          <p:cNvPr id="19" name="Footer Placeholder 18"/>
          <p:cNvSpPr>
            <a:spLocks noGrp="1"/>
          </p:cNvSpPr>
          <p:nvPr>
            <p:ph type="ftr" sz="quarter" idx="11"/>
          </p:nvPr>
        </p:nvSpPr>
        <p:spPr/>
        <p:txBody>
          <a:bodyPr/>
          <a:lstStyle/>
          <a:p>
            <a:endParaRPr lang="ar-SA">
              <a:solidFill>
                <a:srgbClr val="DBF5F9">
                  <a:shade val="90000"/>
                </a:srgbClr>
              </a:solidFill>
            </a:endParaRPr>
          </a:p>
        </p:txBody>
      </p:sp>
      <p:sp>
        <p:nvSpPr>
          <p:cNvPr id="27" name="Slide Number Placeholder 26"/>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344008790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22/04/1443</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691276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22/04/1443</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275585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04617B">
                    <a:shade val="90000"/>
                  </a:srgbClr>
                </a:solidFill>
              </a:rPr>
              <a:pPr/>
              <a:t>22/04/1443</a:t>
            </a:fld>
            <a:endParaRPr lang="ar-SA">
              <a:solidFill>
                <a:srgbClr val="04617B">
                  <a:shade val="90000"/>
                </a:srgbClr>
              </a:solidFill>
            </a:endParaRPr>
          </a:p>
        </p:txBody>
      </p:sp>
      <p:sp>
        <p:nvSpPr>
          <p:cNvPr id="5" name="Footer Placeholder 4"/>
          <p:cNvSpPr>
            <a:spLocks noGrp="1"/>
          </p:cNvSpPr>
          <p:nvPr>
            <p:ph type="ftr" sz="quarter" idx="11"/>
          </p:nvPr>
        </p:nvSpPr>
        <p:spPr/>
        <p:txBody>
          <a:bodyPr/>
          <a:lstStyle/>
          <a:p>
            <a:endParaRPr lang="ar-SA">
              <a:solidFill>
                <a:srgbClr val="04617B">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55059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solidFill>
                  <a:srgbClr val="DBF5F9">
                    <a:shade val="90000"/>
                  </a:srgbClr>
                </a:solidFill>
              </a:rPr>
              <a:pPr/>
              <a:t>22/04/1443</a:t>
            </a:fld>
            <a:endParaRPr lang="ar-SA">
              <a:solidFill>
                <a:srgbClr val="DBF5F9">
                  <a:shade val="90000"/>
                </a:srgbClr>
              </a:solidFill>
            </a:endParaRPr>
          </a:p>
        </p:txBody>
      </p:sp>
      <p:sp>
        <p:nvSpPr>
          <p:cNvPr id="5" name="Footer Placeholder 4"/>
          <p:cNvSpPr>
            <a:spLocks noGrp="1"/>
          </p:cNvSpPr>
          <p:nvPr>
            <p:ph type="ftr" sz="quarter" idx="11"/>
          </p:nvPr>
        </p:nvSpPr>
        <p:spPr/>
        <p:txBody>
          <a:bodyPr/>
          <a:lstStyle/>
          <a:p>
            <a:endParaRPr lang="ar-SA">
              <a:solidFill>
                <a:srgbClr val="DBF5F9">
                  <a:shade val="90000"/>
                </a:srgbClr>
              </a:solidFill>
            </a:endParaRPr>
          </a:p>
        </p:txBody>
      </p:sp>
      <p:sp>
        <p:nvSpPr>
          <p:cNvPr id="6" name="Slide Number Placeholder 5"/>
          <p:cNvSpPr>
            <a:spLocks noGrp="1"/>
          </p:cNvSpPr>
          <p:nvPr>
            <p:ph type="sldNum" sz="quarter" idx="12"/>
          </p:nvPr>
        </p:nvSpPr>
        <p:spPr/>
        <p:txBody>
          <a:bodyPr/>
          <a:lstStyle/>
          <a:p>
            <a:fld id="{0B34F065-1154-456A-91E3-76DE8E75E17B}" type="slidenum">
              <a:rPr lang="ar-SA" smtClean="0">
                <a:solidFill>
                  <a:srgbClr val="DBF5F9">
                    <a:shade val="90000"/>
                  </a:srgbClr>
                </a:solidFill>
              </a:rPr>
              <a:pPr/>
              <a:t>‹#›</a:t>
            </a:fld>
            <a:endParaRPr lang="ar-SA">
              <a:solidFill>
                <a:srgbClr val="DBF5F9">
                  <a:shade val="90000"/>
                </a:srgbClr>
              </a:solidFill>
            </a:endParaRPr>
          </a:p>
        </p:txBody>
      </p:sp>
    </p:spTree>
    <p:extLst>
      <p:ext uri="{BB962C8B-B14F-4D97-AF65-F5344CB8AC3E}">
        <p14:creationId xmlns:p14="http://schemas.microsoft.com/office/powerpoint/2010/main" val="192809274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22/04/1443</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165477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solidFill>
                  <a:srgbClr val="04617B">
                    <a:shade val="90000"/>
                  </a:srgbClr>
                </a:solidFill>
              </a:rPr>
              <a:pPr/>
              <a:t>22/04/1443</a:t>
            </a:fld>
            <a:endParaRPr lang="ar-SA">
              <a:solidFill>
                <a:srgbClr val="04617B">
                  <a:shade val="90000"/>
                </a:srgbClr>
              </a:solidFill>
            </a:endParaRPr>
          </a:p>
        </p:txBody>
      </p:sp>
      <p:sp>
        <p:nvSpPr>
          <p:cNvPr id="8" name="Footer Placeholder 7"/>
          <p:cNvSpPr>
            <a:spLocks noGrp="1"/>
          </p:cNvSpPr>
          <p:nvPr>
            <p:ph type="ftr" sz="quarter" idx="11"/>
          </p:nvPr>
        </p:nvSpPr>
        <p:spPr/>
        <p:txBody>
          <a:bodyPr/>
          <a:lstStyle/>
          <a:p>
            <a:endParaRPr lang="ar-SA">
              <a:solidFill>
                <a:srgbClr val="04617B">
                  <a:shade val="90000"/>
                </a:srgbClr>
              </a:solidFill>
            </a:endParaRPr>
          </a:p>
        </p:txBody>
      </p:sp>
      <p:sp>
        <p:nvSpPr>
          <p:cNvPr id="9" name="Slide Number Placeholder 8"/>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2623860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solidFill>
                  <a:srgbClr val="04617B">
                    <a:shade val="90000"/>
                  </a:srgbClr>
                </a:solidFill>
              </a:rPr>
              <a:pPr/>
              <a:t>22/04/1443</a:t>
            </a:fld>
            <a:endParaRPr lang="ar-SA">
              <a:solidFill>
                <a:srgbClr val="04617B">
                  <a:shade val="90000"/>
                </a:srgbClr>
              </a:solidFill>
            </a:endParaRPr>
          </a:p>
        </p:txBody>
      </p:sp>
      <p:sp>
        <p:nvSpPr>
          <p:cNvPr id="4" name="Footer Placeholder 3"/>
          <p:cNvSpPr>
            <a:spLocks noGrp="1"/>
          </p:cNvSpPr>
          <p:nvPr>
            <p:ph type="ftr" sz="quarter" idx="11"/>
          </p:nvPr>
        </p:nvSpPr>
        <p:spPr/>
        <p:txBody>
          <a:bodyPr/>
          <a:lstStyle/>
          <a:p>
            <a:endParaRPr lang="ar-SA">
              <a:solidFill>
                <a:srgbClr val="04617B">
                  <a:shade val="90000"/>
                </a:srgbClr>
              </a:solidFill>
            </a:endParaRPr>
          </a:p>
        </p:txBody>
      </p:sp>
      <p:sp>
        <p:nvSpPr>
          <p:cNvPr id="5" name="Slide Number Placeholder 4"/>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3897572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solidFill>
                  <a:srgbClr val="04617B">
                    <a:shade val="90000"/>
                  </a:srgbClr>
                </a:solidFill>
              </a:rPr>
              <a:pPr/>
              <a:t>22/04/1443</a:t>
            </a:fld>
            <a:endParaRPr lang="ar-SA">
              <a:solidFill>
                <a:srgbClr val="04617B">
                  <a:shade val="90000"/>
                </a:srgbClr>
              </a:solidFill>
            </a:endParaRPr>
          </a:p>
        </p:txBody>
      </p:sp>
      <p:sp>
        <p:nvSpPr>
          <p:cNvPr id="3" name="Footer Placeholder 2"/>
          <p:cNvSpPr>
            <a:spLocks noGrp="1"/>
          </p:cNvSpPr>
          <p:nvPr>
            <p:ph type="ftr" sz="quarter" idx="11"/>
          </p:nvPr>
        </p:nvSpPr>
        <p:spPr/>
        <p:txBody>
          <a:bodyPr/>
          <a:lstStyle/>
          <a:p>
            <a:endParaRPr lang="ar-SA">
              <a:solidFill>
                <a:srgbClr val="04617B">
                  <a:shade val="90000"/>
                </a:srgbClr>
              </a:solidFill>
            </a:endParaRPr>
          </a:p>
        </p:txBody>
      </p:sp>
      <p:sp>
        <p:nvSpPr>
          <p:cNvPr id="4" name="Slide Number Placeholder 3"/>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306132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22/04/1443</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Tree>
    <p:extLst>
      <p:ext uri="{BB962C8B-B14F-4D97-AF65-F5344CB8AC3E}">
        <p14:creationId xmlns:p14="http://schemas.microsoft.com/office/powerpoint/2010/main" val="148565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solidFill>
                  <a:srgbClr val="04617B">
                    <a:shade val="90000"/>
                  </a:srgbClr>
                </a:solidFill>
              </a:rPr>
              <a:pPr/>
              <a:t>22/04/1443</a:t>
            </a:fld>
            <a:endParaRPr lang="ar-SA">
              <a:solidFill>
                <a:srgbClr val="04617B">
                  <a:shade val="90000"/>
                </a:srgbClr>
              </a:solidFill>
            </a:endParaRPr>
          </a:p>
        </p:txBody>
      </p:sp>
      <p:sp>
        <p:nvSpPr>
          <p:cNvPr id="6" name="Footer Placeholder 5"/>
          <p:cNvSpPr>
            <a:spLocks noGrp="1"/>
          </p:cNvSpPr>
          <p:nvPr>
            <p:ph type="ftr" sz="quarter" idx="11"/>
          </p:nvPr>
        </p:nvSpPr>
        <p:spPr/>
        <p:txBody>
          <a:bodyPr/>
          <a:lstStyle/>
          <a:p>
            <a:endParaRPr lang="ar-SA">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Tree>
    <p:extLst>
      <p:ext uri="{BB962C8B-B14F-4D97-AF65-F5344CB8AC3E}">
        <p14:creationId xmlns:p14="http://schemas.microsoft.com/office/powerpoint/2010/main" val="3614584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algn="l" rtl="0"/>
            <a:endParaRPr lang="en-US">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solidFill>
                  <a:srgbClr val="04617B">
                    <a:shade val="90000"/>
                  </a:srgbClr>
                </a:solidFill>
              </a:rPr>
              <a:pPr/>
              <a:t>22/04/1443</a:t>
            </a:fld>
            <a:endParaRPr lang="ar-SA">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solidFill>
                  <a:srgbClr val="04617B">
                    <a:shade val="90000"/>
                  </a:srgbClr>
                </a:solidFill>
              </a:rPr>
              <a:pPr/>
              <a:t>‹#›</a:t>
            </a:fld>
            <a:endParaRPr lang="ar-SA">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3861875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1371600"/>
            <a:ext cx="7851648" cy="2273424"/>
          </a:xfrm>
        </p:spPr>
        <p:style>
          <a:lnRef idx="3">
            <a:schemeClr val="lt1"/>
          </a:lnRef>
          <a:fillRef idx="1">
            <a:schemeClr val="accent4"/>
          </a:fillRef>
          <a:effectRef idx="1">
            <a:schemeClr val="accent4"/>
          </a:effectRef>
          <a:fontRef idx="minor">
            <a:schemeClr val="lt1"/>
          </a:fontRef>
        </p:style>
        <p:txBody>
          <a:bodyPr>
            <a:normAutofit fontScale="90000"/>
          </a:bodyPr>
          <a:lstStyle/>
          <a:p>
            <a:pPr algn="ctr"/>
            <a:br>
              <a:rPr lang="ar-IQ" sz="4800" dirty="0">
                <a:solidFill>
                  <a:srgbClr val="FFFF00"/>
                </a:solidFill>
              </a:rPr>
            </a:br>
            <a:br>
              <a:rPr lang="ar-IQ" sz="4800" dirty="0">
                <a:solidFill>
                  <a:srgbClr val="FFFF00"/>
                </a:solidFill>
              </a:rPr>
            </a:br>
            <a:br>
              <a:rPr lang="ar-IQ" sz="4800" dirty="0">
                <a:solidFill>
                  <a:srgbClr val="FFFF00"/>
                </a:solidFill>
              </a:rPr>
            </a:br>
            <a:r>
              <a:rPr lang="ar-IQ" sz="4800" dirty="0">
                <a:solidFill>
                  <a:srgbClr val="FFFF00"/>
                </a:solidFill>
              </a:rPr>
              <a:t>جامعة البصرة </a:t>
            </a:r>
            <a:br>
              <a:rPr lang="ar-IQ" sz="4800" dirty="0">
                <a:solidFill>
                  <a:srgbClr val="FFFF00"/>
                </a:solidFill>
              </a:rPr>
            </a:br>
            <a:r>
              <a:rPr lang="ar-IQ" sz="4800" dirty="0">
                <a:solidFill>
                  <a:srgbClr val="002060"/>
                </a:solidFill>
              </a:rPr>
              <a:t>كلية التربية / القرنة</a:t>
            </a:r>
            <a:br>
              <a:rPr lang="ar-IQ" sz="4800" dirty="0">
                <a:solidFill>
                  <a:srgbClr val="FFFF00"/>
                </a:solidFill>
              </a:rPr>
            </a:br>
            <a:endParaRPr lang="ar-IQ" sz="4000" dirty="0">
              <a:solidFill>
                <a:srgbClr val="FFFF00"/>
              </a:solidFill>
            </a:endParaRPr>
          </a:p>
        </p:txBody>
      </p:sp>
      <p:sp>
        <p:nvSpPr>
          <p:cNvPr id="3" name="عنوان فرعي 2"/>
          <p:cNvSpPr>
            <a:spLocks noGrp="1"/>
          </p:cNvSpPr>
          <p:nvPr>
            <p:ph type="subTitle" idx="1"/>
          </p:nvPr>
        </p:nvSpPr>
        <p:spPr>
          <a:xfrm>
            <a:off x="1187624" y="3861048"/>
            <a:ext cx="6400800" cy="1944216"/>
          </a:xfrm>
        </p:spPr>
        <p:style>
          <a:lnRef idx="0">
            <a:schemeClr val="accent5"/>
          </a:lnRef>
          <a:fillRef idx="3">
            <a:schemeClr val="accent5"/>
          </a:fillRef>
          <a:effectRef idx="3">
            <a:schemeClr val="accent5"/>
          </a:effectRef>
          <a:fontRef idx="minor">
            <a:schemeClr val="lt1"/>
          </a:fontRef>
        </p:style>
        <p:txBody>
          <a:bodyPr>
            <a:normAutofit/>
          </a:bodyPr>
          <a:lstStyle/>
          <a:p>
            <a:pPr lvl="0" algn="ctr">
              <a:buClr>
                <a:srgbClr val="0BD0D9"/>
              </a:buClr>
            </a:pPr>
            <a:endParaRPr lang="ar-IQ" sz="4000" dirty="0">
              <a:solidFill>
                <a:srgbClr val="FF0000"/>
              </a:solidFill>
            </a:endParaRPr>
          </a:p>
          <a:p>
            <a:pPr lvl="0" algn="ctr">
              <a:buClr>
                <a:srgbClr val="0BD0D9"/>
              </a:buClr>
            </a:pPr>
            <a:r>
              <a:rPr lang="ar-IQ" sz="4000" dirty="0">
                <a:solidFill>
                  <a:srgbClr val="FF0000"/>
                </a:solidFill>
              </a:rPr>
              <a:t>قسم اللغة العربية</a:t>
            </a:r>
          </a:p>
        </p:txBody>
      </p:sp>
      <p:pic>
        <p:nvPicPr>
          <p:cNvPr id="6" name="صورة 5"/>
          <p:cNvPicPr/>
          <p:nvPr/>
        </p:nvPicPr>
        <p:blipFill>
          <a:blip r:embed="rId2">
            <a:extLst>
              <a:ext uri="{28A0092B-C50C-407E-A947-70E740481C1C}">
                <a14:useLocalDpi xmlns:a14="http://schemas.microsoft.com/office/drawing/2010/main" val="0"/>
              </a:ext>
            </a:extLst>
          </a:blip>
          <a:srcRect/>
          <a:stretch>
            <a:fillRect/>
          </a:stretch>
        </p:blipFill>
        <p:spPr bwMode="auto">
          <a:xfrm>
            <a:off x="683545" y="0"/>
            <a:ext cx="1584176" cy="1120064"/>
          </a:xfrm>
          <a:prstGeom prst="rect">
            <a:avLst/>
          </a:prstGeom>
          <a:noFill/>
          <a:ln>
            <a:noFill/>
          </a:ln>
        </p:spPr>
      </p:pic>
      <p:pic>
        <p:nvPicPr>
          <p:cNvPr id="7" name="Picture 13" descr="نتيجة بحث الصور عن الشعار الرسمي لجامعة البصرة"/>
          <p:cNvPicPr/>
          <p:nvPr/>
        </p:nvPicPr>
        <p:blipFill>
          <a:blip r:embed="rId3">
            <a:extLst>
              <a:ext uri="{28A0092B-C50C-407E-A947-70E740481C1C}">
                <a14:useLocalDpi xmlns:a14="http://schemas.microsoft.com/office/drawing/2010/main" val="0"/>
              </a:ext>
            </a:extLst>
          </a:blip>
          <a:srcRect/>
          <a:stretch>
            <a:fillRect/>
          </a:stretch>
        </p:blipFill>
        <p:spPr bwMode="auto">
          <a:xfrm>
            <a:off x="7736210" y="0"/>
            <a:ext cx="1407790" cy="1192072"/>
          </a:xfrm>
          <a:prstGeom prst="rect">
            <a:avLst/>
          </a:prstGeom>
          <a:noFill/>
          <a:ln>
            <a:noFill/>
          </a:ln>
        </p:spPr>
      </p:pic>
    </p:spTree>
    <p:extLst>
      <p:ext uri="{BB962C8B-B14F-4D97-AF65-F5344CB8AC3E}">
        <p14:creationId xmlns:p14="http://schemas.microsoft.com/office/powerpoint/2010/main" val="37009133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692696"/>
            <a:ext cx="8229600" cy="1152128"/>
          </a:xfrm>
          <a:solidFill>
            <a:srgbClr val="FF5050"/>
          </a:solidFill>
        </p:spPr>
        <p:txBody>
          <a:bodyPr>
            <a:noAutofit/>
          </a:bodyPr>
          <a:lstStyle/>
          <a:p>
            <a:pPr algn="ctr"/>
            <a:r>
              <a:rPr lang="ar-IQ" sz="6600" dirty="0">
                <a:solidFill>
                  <a:schemeClr val="tx1"/>
                </a:solidFill>
              </a:rPr>
              <a:t>وصف الظواهر الطبيعية إيجاباً أو سلباً</a:t>
            </a:r>
          </a:p>
        </p:txBody>
      </p:sp>
      <p:sp>
        <p:nvSpPr>
          <p:cNvPr id="3" name="عنصر نائب للمحتوى 2"/>
          <p:cNvSpPr>
            <a:spLocks noGrp="1"/>
          </p:cNvSpPr>
          <p:nvPr>
            <p:ph idx="1"/>
          </p:nvPr>
        </p:nvSpPr>
        <p:spPr>
          <a:xfrm>
            <a:off x="457200" y="2204864"/>
            <a:ext cx="8229600" cy="4032448"/>
          </a:xfrm>
          <a:solidFill>
            <a:srgbClr val="00FFFF"/>
          </a:solidFill>
        </p:spPr>
        <p:txBody>
          <a:bodyPr>
            <a:normAutofit/>
          </a:bodyPr>
          <a:lstStyle/>
          <a:p>
            <a:r>
              <a:rPr lang="ar-IQ" sz="4000" dirty="0"/>
              <a:t>قال الشاعر </a:t>
            </a:r>
            <a:r>
              <a:rPr lang="ar-IQ" sz="4000" dirty="0" err="1"/>
              <a:t>العكي</a:t>
            </a:r>
            <a:r>
              <a:rPr lang="ar-IQ" sz="4000" dirty="0"/>
              <a:t> أبياته مصوراً تلك الحالة، يخاطب بها المنذر بن محمد:</a:t>
            </a:r>
          </a:p>
          <a:p>
            <a:r>
              <a:rPr lang="ar-IQ" sz="2800" dirty="0"/>
              <a:t>نزلَ الحيا المحيي و طابتْ أنفسُ      إذْ كانَ سوء الظَّنِّ فيها يهجــــسُ</a:t>
            </a:r>
          </a:p>
          <a:p>
            <a:r>
              <a:rPr lang="ar-IQ" sz="2800" dirty="0"/>
              <a:t>أحيا الإله عبادهُ من بعد مـــــــــا      كادتْ مِن القنَط النفوس تُوسوسُ</a:t>
            </a:r>
          </a:p>
          <a:p>
            <a:r>
              <a:rPr lang="ar-IQ" sz="2800" dirty="0" err="1"/>
              <a:t>متلافياً</a:t>
            </a:r>
            <a:r>
              <a:rPr lang="ar-IQ" sz="2800" dirty="0"/>
              <a:t> فيه بعائد رحمــــــــــــــة             لولا عوائــدها طوَتْنا الأبــــــؤسُ</a:t>
            </a:r>
          </a:p>
          <a:p>
            <a:r>
              <a:rPr lang="ar-IQ" sz="2800" dirty="0"/>
              <a:t>مَلِكَ الملوكِ تقدَّستْ أسمـاؤهُ الــ      حسنى، وعزَّ جلالــــهُ المـتـقـدِّسُ</a:t>
            </a:r>
          </a:p>
        </p:txBody>
      </p:sp>
    </p:spTree>
    <p:extLst>
      <p:ext uri="{BB962C8B-B14F-4D97-AF65-F5344CB8AC3E}">
        <p14:creationId xmlns:p14="http://schemas.microsoft.com/office/powerpoint/2010/main" val="303913429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1224136"/>
          </a:xfrm>
          <a:solidFill>
            <a:srgbClr val="660066"/>
          </a:solidFill>
        </p:spPr>
        <p:txBody>
          <a:bodyPr>
            <a:noAutofit/>
          </a:bodyPr>
          <a:lstStyle/>
          <a:p>
            <a:pPr algn="ctr"/>
            <a:r>
              <a:rPr lang="ar-IQ" sz="8000" dirty="0">
                <a:solidFill>
                  <a:schemeClr val="bg1"/>
                </a:solidFill>
              </a:rPr>
              <a:t>عبد الرحمن الداخل</a:t>
            </a:r>
          </a:p>
        </p:txBody>
      </p:sp>
      <p:sp>
        <p:nvSpPr>
          <p:cNvPr id="3" name="عنصر نائب للمحتوى 2"/>
          <p:cNvSpPr>
            <a:spLocks noGrp="1"/>
          </p:cNvSpPr>
          <p:nvPr>
            <p:ph idx="1"/>
          </p:nvPr>
        </p:nvSpPr>
        <p:spPr>
          <a:xfrm>
            <a:off x="457200" y="2132856"/>
            <a:ext cx="8229600" cy="3960440"/>
          </a:xfrm>
          <a:solidFill>
            <a:srgbClr val="FF66FF"/>
          </a:solidFill>
        </p:spPr>
        <p:txBody>
          <a:bodyPr>
            <a:normAutofit/>
          </a:bodyPr>
          <a:lstStyle/>
          <a:p>
            <a:r>
              <a:rPr lang="ar-IQ" sz="6000" dirty="0"/>
              <a:t>يأتي شعر عبد الرحمن الداخل قسيماً لشعر الأمراء و الملوك ، و قد عني بدراسة أشعارهم عدد من القدماء و المحدثين.</a:t>
            </a:r>
          </a:p>
        </p:txBody>
      </p:sp>
    </p:spTree>
    <p:extLst>
      <p:ext uri="{BB962C8B-B14F-4D97-AF65-F5344CB8AC3E}">
        <p14:creationId xmlns:p14="http://schemas.microsoft.com/office/powerpoint/2010/main" val="852711091"/>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48680"/>
            <a:ext cx="8229600" cy="1224136"/>
          </a:xfrm>
          <a:solidFill>
            <a:srgbClr val="FFFF00"/>
          </a:solidFill>
        </p:spPr>
        <p:txBody>
          <a:bodyPr>
            <a:noAutofit/>
          </a:bodyPr>
          <a:lstStyle/>
          <a:p>
            <a:pPr algn="ctr"/>
            <a:r>
              <a:rPr lang="ar-IQ" sz="7200" dirty="0">
                <a:solidFill>
                  <a:schemeClr val="tx1"/>
                </a:solidFill>
              </a:rPr>
              <a:t>موضوعات شعر عبد الرحمن الداخل</a:t>
            </a:r>
          </a:p>
        </p:txBody>
      </p:sp>
      <p:sp>
        <p:nvSpPr>
          <p:cNvPr id="3" name="عنصر نائب للمحتوى 2"/>
          <p:cNvSpPr>
            <a:spLocks noGrp="1"/>
          </p:cNvSpPr>
          <p:nvPr>
            <p:ph idx="1"/>
          </p:nvPr>
        </p:nvSpPr>
        <p:spPr>
          <a:xfrm>
            <a:off x="467544" y="2276872"/>
            <a:ext cx="8229600" cy="4191744"/>
          </a:xfrm>
          <a:solidFill>
            <a:srgbClr val="C00000"/>
          </a:solidFill>
        </p:spPr>
        <p:txBody>
          <a:bodyPr>
            <a:normAutofit/>
          </a:bodyPr>
          <a:lstStyle/>
          <a:p>
            <a:r>
              <a:rPr lang="ar-IQ" sz="6600" dirty="0">
                <a:solidFill>
                  <a:schemeClr val="bg1"/>
                </a:solidFill>
              </a:rPr>
              <a:t>يدور شعر الداخل في مجملهِ في محورين اثنين هما : شعر حماسة و فخر ، و شعر شوق و حنين.</a:t>
            </a:r>
          </a:p>
        </p:txBody>
      </p:sp>
    </p:spTree>
    <p:extLst>
      <p:ext uri="{BB962C8B-B14F-4D97-AF65-F5344CB8AC3E}">
        <p14:creationId xmlns:p14="http://schemas.microsoft.com/office/powerpoint/2010/main" val="69788921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76AF060-5105-4DA9-8947-33FCA936631A}"/>
              </a:ext>
            </a:extLst>
          </p:cNvPr>
          <p:cNvSpPr>
            <a:spLocks noGrp="1"/>
          </p:cNvSpPr>
          <p:nvPr>
            <p:ph type="title"/>
          </p:nvPr>
        </p:nvSpPr>
        <p:spPr>
          <a:xfrm>
            <a:off x="457200" y="533400"/>
            <a:ext cx="8229600" cy="1311424"/>
          </a:xfrm>
          <a:solidFill>
            <a:schemeClr val="accent6">
              <a:lumMod val="60000"/>
              <a:lumOff val="40000"/>
            </a:schemeClr>
          </a:solidFill>
        </p:spPr>
        <p:txBody>
          <a:bodyPr>
            <a:noAutofit/>
          </a:bodyPr>
          <a:lstStyle/>
          <a:p>
            <a:pPr algn="ctr"/>
            <a:r>
              <a:rPr lang="ar-IQ" sz="8800" dirty="0"/>
              <a:t>شعر الحماسة و الفخر</a:t>
            </a:r>
          </a:p>
        </p:txBody>
      </p:sp>
      <p:sp>
        <p:nvSpPr>
          <p:cNvPr id="3" name="عنصر نائب للمحتوى 2">
            <a:extLst>
              <a:ext uri="{FF2B5EF4-FFF2-40B4-BE49-F238E27FC236}">
                <a16:creationId xmlns:a16="http://schemas.microsoft.com/office/drawing/2014/main" id="{4A6D56DE-D1D1-4E9B-8041-A570BF6688B0}"/>
              </a:ext>
            </a:extLst>
          </p:cNvPr>
          <p:cNvSpPr>
            <a:spLocks noGrp="1"/>
          </p:cNvSpPr>
          <p:nvPr>
            <p:ph idx="1"/>
          </p:nvPr>
        </p:nvSpPr>
        <p:spPr>
          <a:xfrm>
            <a:off x="457200" y="2132856"/>
            <a:ext cx="8229600" cy="4191744"/>
          </a:xfrm>
          <a:solidFill>
            <a:srgbClr val="990099"/>
          </a:solidFill>
        </p:spPr>
        <p:txBody>
          <a:bodyPr>
            <a:normAutofit lnSpcReduction="10000"/>
          </a:bodyPr>
          <a:lstStyle/>
          <a:p>
            <a:r>
              <a:rPr lang="ar-IQ" sz="4000" dirty="0">
                <a:solidFill>
                  <a:schemeClr val="bg1"/>
                </a:solidFill>
              </a:rPr>
              <a:t>و يتمثَّل في عزة نفسه و إبائهِ ، فقد بلغهُ أنَّ بعض أعوانهِ يمنُّ عليه و يزعم أنَّهُ لولاه لما صار إليه من ملْك و مجد، ولعلَّ المقصود به هو مولاه بدر، وفي ذلك يقول: </a:t>
            </a:r>
          </a:p>
          <a:p>
            <a:r>
              <a:rPr lang="ar-IQ" sz="3200" dirty="0">
                <a:solidFill>
                  <a:schemeClr val="bg1"/>
                </a:solidFill>
              </a:rPr>
              <a:t>لا يُلفَ ممتنٌّ عليــــــــــــــــــــــــــنـــــــــــا قائــــــــــــــلٌ        لولايَ ما ملكَ الأنــــــــــــام الدّاخــــــــــلُ</a:t>
            </a:r>
          </a:p>
          <a:p>
            <a:r>
              <a:rPr lang="ar-IQ" sz="3200" dirty="0">
                <a:solidFill>
                  <a:schemeClr val="bg1"/>
                </a:solidFill>
              </a:rPr>
              <a:t>سَعدي و حَزمي و المهنَّد و القنا        و مقادرٌ بلغـــــــــتْ و حــــــالٌ حائـــــــــــلُ</a:t>
            </a:r>
          </a:p>
          <a:p>
            <a:r>
              <a:rPr lang="ar-IQ" sz="3200" dirty="0">
                <a:solidFill>
                  <a:schemeClr val="bg1"/>
                </a:solidFill>
              </a:rPr>
              <a:t>إنَّ الملـــــــــــــوك مع الزَّمــــــــان كواكبٌ        نجمٌ يطــــالعــــــــــــــــــــــنا و نجــــــــــــــمٌ آفـــــــــلُ</a:t>
            </a:r>
          </a:p>
          <a:p>
            <a:r>
              <a:rPr lang="ar-IQ" sz="3200" dirty="0">
                <a:solidFill>
                  <a:schemeClr val="bg1"/>
                </a:solidFill>
              </a:rPr>
              <a:t>و الحزمُ كلُّ الحزمِ أنْ لا يغفلوا        أيروم تدبـــــــــــيــــــــــــر البريَّـــــــة غـــــــــــــافـــلُ</a:t>
            </a:r>
          </a:p>
        </p:txBody>
      </p:sp>
    </p:spTree>
    <p:extLst>
      <p:ext uri="{BB962C8B-B14F-4D97-AF65-F5344CB8AC3E}">
        <p14:creationId xmlns:p14="http://schemas.microsoft.com/office/powerpoint/2010/main" val="39140580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76672"/>
            <a:ext cx="8229600" cy="1224136"/>
          </a:xfrm>
          <a:solidFill>
            <a:schemeClr val="bg1">
              <a:lumMod val="75000"/>
            </a:schemeClr>
          </a:solidFill>
        </p:spPr>
        <p:txBody>
          <a:bodyPr>
            <a:noAutofit/>
          </a:bodyPr>
          <a:lstStyle/>
          <a:p>
            <a:pPr algn="ctr"/>
            <a:r>
              <a:rPr lang="ar-IQ" sz="8000" dirty="0">
                <a:solidFill>
                  <a:schemeClr val="tx1"/>
                </a:solidFill>
              </a:rPr>
              <a:t>شعر الشوق والحنين</a:t>
            </a:r>
          </a:p>
        </p:txBody>
      </p:sp>
      <p:sp>
        <p:nvSpPr>
          <p:cNvPr id="3" name="عنصر نائب للمحتوى 2"/>
          <p:cNvSpPr>
            <a:spLocks noGrp="1"/>
          </p:cNvSpPr>
          <p:nvPr>
            <p:ph idx="1"/>
          </p:nvPr>
        </p:nvSpPr>
        <p:spPr>
          <a:xfrm>
            <a:off x="467544" y="2276872"/>
            <a:ext cx="8229600" cy="4248472"/>
          </a:xfrm>
          <a:solidFill>
            <a:srgbClr val="660033"/>
          </a:solidFill>
        </p:spPr>
        <p:txBody>
          <a:bodyPr>
            <a:normAutofit/>
          </a:bodyPr>
          <a:lstStyle/>
          <a:p>
            <a:r>
              <a:rPr lang="ar-IQ" sz="2800" dirty="0">
                <a:solidFill>
                  <a:schemeClr val="bg1">
                    <a:lumMod val="85000"/>
                  </a:schemeClr>
                </a:solidFill>
              </a:rPr>
              <a:t>نلاحظ في شعر الداخل الشوق والحنين إلى بلاد المشرق، ومن هذا الشعر أبيات قالها عبد الرحمن الداخل حين نظر إلى نخلة مفردة فهاجت شجنه و تذكَّرَ بلد المشرق فقال:</a:t>
            </a:r>
          </a:p>
          <a:p>
            <a:r>
              <a:rPr lang="ar-IQ" sz="2800" dirty="0">
                <a:solidFill>
                  <a:schemeClr val="bg1">
                    <a:lumMod val="85000"/>
                  </a:schemeClr>
                </a:solidFill>
              </a:rPr>
              <a:t>يا نخـــــلُ أنتِ غريـبة مثــــلي           في الغرب نائية عن الأصــــــــــــلِ</a:t>
            </a:r>
          </a:p>
          <a:p>
            <a:r>
              <a:rPr lang="ar-IQ" sz="2800" dirty="0">
                <a:solidFill>
                  <a:schemeClr val="bg1">
                    <a:lumMod val="85000"/>
                  </a:schemeClr>
                </a:solidFill>
              </a:rPr>
              <a:t>فابكي و هل تبكـي </a:t>
            </a:r>
            <a:r>
              <a:rPr lang="ar-IQ" sz="2800" dirty="0" err="1">
                <a:solidFill>
                  <a:schemeClr val="bg1">
                    <a:lumMod val="85000"/>
                  </a:schemeClr>
                </a:solidFill>
              </a:rPr>
              <a:t>مُــكبَّــســةٌ</a:t>
            </a:r>
            <a:r>
              <a:rPr lang="ar-IQ" sz="2800" dirty="0">
                <a:solidFill>
                  <a:schemeClr val="bg1">
                    <a:lumMod val="85000"/>
                  </a:schemeClr>
                </a:solidFill>
              </a:rPr>
              <a:t>        عجمــاء لمْ تطبع على خَــبْــــلِ</a:t>
            </a:r>
          </a:p>
          <a:p>
            <a:r>
              <a:rPr lang="ar-IQ" sz="2800" dirty="0">
                <a:solidFill>
                  <a:schemeClr val="bg1">
                    <a:lumMod val="85000"/>
                  </a:schemeClr>
                </a:solidFill>
              </a:rPr>
              <a:t>لو أنَّها تبــكي ، إذاً لبــــكـــتْ          ماء الفراتِ و منبتَ النــخـــــلِ</a:t>
            </a:r>
          </a:p>
          <a:p>
            <a:r>
              <a:rPr lang="ar-IQ" sz="2800" dirty="0">
                <a:solidFill>
                  <a:schemeClr val="bg1">
                    <a:lumMod val="85000"/>
                  </a:schemeClr>
                </a:solidFill>
              </a:rPr>
              <a:t>لكنَّـــهــا ذهـلـتْ و </a:t>
            </a:r>
            <a:r>
              <a:rPr lang="ar-IQ" sz="2800">
                <a:solidFill>
                  <a:schemeClr val="bg1">
                    <a:lumMod val="85000"/>
                  </a:schemeClr>
                </a:solidFill>
              </a:rPr>
              <a:t>أذهَــلَــنـي          </a:t>
            </a:r>
            <a:r>
              <a:rPr lang="ar-IQ" sz="2800" dirty="0">
                <a:solidFill>
                  <a:schemeClr val="bg1">
                    <a:lumMod val="85000"/>
                  </a:schemeClr>
                </a:solidFill>
              </a:rPr>
              <a:t>بغضي بني العباس عن أهــلي</a:t>
            </a:r>
          </a:p>
        </p:txBody>
      </p:sp>
    </p:spTree>
    <p:extLst>
      <p:ext uri="{BB962C8B-B14F-4D97-AF65-F5344CB8AC3E}">
        <p14:creationId xmlns:p14="http://schemas.microsoft.com/office/powerpoint/2010/main" val="34416571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6EBC2F5-917A-47A5-8EC2-38755F32698C}"/>
              </a:ext>
            </a:extLst>
          </p:cNvPr>
          <p:cNvSpPr>
            <a:spLocks noGrp="1"/>
          </p:cNvSpPr>
          <p:nvPr>
            <p:ph type="title"/>
          </p:nvPr>
        </p:nvSpPr>
        <p:spPr>
          <a:xfrm>
            <a:off x="457200" y="533400"/>
            <a:ext cx="8229600" cy="1239416"/>
          </a:xfrm>
          <a:solidFill>
            <a:srgbClr val="FFFF00"/>
          </a:solidFill>
        </p:spPr>
        <p:txBody>
          <a:bodyPr>
            <a:noAutofit/>
          </a:bodyPr>
          <a:lstStyle/>
          <a:p>
            <a:pPr algn="ctr"/>
            <a:r>
              <a:rPr lang="ar-IQ" sz="8000" dirty="0">
                <a:solidFill>
                  <a:srgbClr val="FF0000"/>
                </a:solidFill>
              </a:rPr>
              <a:t>يحيى بن الحكم الغزال</a:t>
            </a:r>
          </a:p>
        </p:txBody>
      </p:sp>
      <p:sp>
        <p:nvSpPr>
          <p:cNvPr id="3" name="عنصر نائب للمحتوى 2">
            <a:extLst>
              <a:ext uri="{FF2B5EF4-FFF2-40B4-BE49-F238E27FC236}">
                <a16:creationId xmlns:a16="http://schemas.microsoft.com/office/drawing/2014/main" id="{2A7DA550-A2DA-45DB-B733-F7A6394CCFF0}"/>
              </a:ext>
            </a:extLst>
          </p:cNvPr>
          <p:cNvSpPr>
            <a:spLocks noGrp="1"/>
          </p:cNvSpPr>
          <p:nvPr>
            <p:ph idx="1"/>
          </p:nvPr>
        </p:nvSpPr>
        <p:spPr>
          <a:xfrm>
            <a:off x="457200" y="2132856"/>
            <a:ext cx="8229600" cy="4191744"/>
          </a:xfrm>
          <a:solidFill>
            <a:srgbClr val="FF0000"/>
          </a:solidFill>
        </p:spPr>
        <p:txBody>
          <a:bodyPr>
            <a:noAutofit/>
          </a:bodyPr>
          <a:lstStyle/>
          <a:p>
            <a:r>
              <a:rPr lang="ar-IQ" sz="5400" dirty="0">
                <a:solidFill>
                  <a:srgbClr val="FFFF00"/>
                </a:solidFill>
              </a:rPr>
              <a:t>يحيى بن الحكم الغزال ينتسب إلى </a:t>
            </a:r>
            <a:r>
              <a:rPr lang="ar-IQ" sz="5400" dirty="0" err="1">
                <a:solidFill>
                  <a:srgbClr val="FFFF00"/>
                </a:solidFill>
              </a:rPr>
              <a:t>جيان</a:t>
            </a:r>
            <a:r>
              <a:rPr lang="ar-IQ" sz="5400" dirty="0">
                <a:solidFill>
                  <a:srgbClr val="FFFF00"/>
                </a:solidFill>
              </a:rPr>
              <a:t> المدينة الأندلسية المشهورة، و أسرته في أصلها تنتمي إلى (بكر بن وائل) القبيلة العربية المعروفة، وقد لقبه الأمير عبد الرحمن الأوسط بلقب الغزال .</a:t>
            </a:r>
          </a:p>
        </p:txBody>
      </p:sp>
    </p:spTree>
    <p:extLst>
      <p:ext uri="{BB962C8B-B14F-4D97-AF65-F5344CB8AC3E}">
        <p14:creationId xmlns:p14="http://schemas.microsoft.com/office/powerpoint/2010/main" val="251230119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17227A4-6DB7-4774-8911-E0623B29F755}"/>
              </a:ext>
            </a:extLst>
          </p:cNvPr>
          <p:cNvSpPr>
            <a:spLocks noGrp="1"/>
          </p:cNvSpPr>
          <p:nvPr>
            <p:ph type="title"/>
          </p:nvPr>
        </p:nvSpPr>
        <p:spPr>
          <a:xfrm>
            <a:off x="457200" y="704088"/>
            <a:ext cx="8229600" cy="1068728"/>
          </a:xfrm>
          <a:solidFill>
            <a:schemeClr val="bg2">
              <a:lumMod val="25000"/>
            </a:schemeClr>
          </a:solidFill>
        </p:spPr>
        <p:txBody>
          <a:bodyPr>
            <a:noAutofit/>
          </a:bodyPr>
          <a:lstStyle/>
          <a:p>
            <a:pPr algn="ctr"/>
            <a:r>
              <a:rPr lang="ar-IQ" sz="7200" dirty="0">
                <a:solidFill>
                  <a:srgbClr val="FFFF00"/>
                </a:solidFill>
              </a:rPr>
              <a:t>ديوانه و موضوعاته</a:t>
            </a:r>
          </a:p>
        </p:txBody>
      </p:sp>
      <p:sp>
        <p:nvSpPr>
          <p:cNvPr id="3" name="عنصر نائب للمحتوى 2">
            <a:extLst>
              <a:ext uri="{FF2B5EF4-FFF2-40B4-BE49-F238E27FC236}">
                <a16:creationId xmlns:a16="http://schemas.microsoft.com/office/drawing/2014/main" id="{3639667B-E858-42AF-A51B-2773ED448785}"/>
              </a:ext>
            </a:extLst>
          </p:cNvPr>
          <p:cNvSpPr>
            <a:spLocks noGrp="1"/>
          </p:cNvSpPr>
          <p:nvPr>
            <p:ph idx="1"/>
          </p:nvPr>
        </p:nvSpPr>
        <p:spPr>
          <a:xfrm>
            <a:off x="457200" y="2492896"/>
            <a:ext cx="8229600" cy="3831704"/>
          </a:xfrm>
          <a:solidFill>
            <a:schemeClr val="bg1">
              <a:lumMod val="65000"/>
            </a:schemeClr>
          </a:solidFill>
        </p:spPr>
        <p:txBody>
          <a:bodyPr>
            <a:noAutofit/>
          </a:bodyPr>
          <a:lstStyle/>
          <a:p>
            <a:r>
              <a:rPr lang="ar-IQ" sz="3200" dirty="0"/>
              <a:t>- اشتهر يحيى الغزال بالشعر و ذاع صيته بين أدباء عصره فأصبح أحد كبار الشعراء لا في الأندلس فحسب، بل في الشعر العربي بشكل عام. وأشهر موضوعاته:</a:t>
            </a:r>
          </a:p>
          <a:p>
            <a:r>
              <a:rPr lang="ar-IQ" sz="3200" dirty="0"/>
              <a:t>المدح </a:t>
            </a:r>
          </a:p>
          <a:p>
            <a:r>
              <a:rPr lang="ar-IQ" sz="3200" dirty="0"/>
              <a:t>- الحكمة و الزهد </a:t>
            </a:r>
          </a:p>
          <a:p>
            <a:r>
              <a:rPr lang="ar-IQ" sz="3200" dirty="0"/>
              <a:t>- نقد المجتمع من نواح متعددة و صور مختلفة</a:t>
            </a:r>
          </a:p>
          <a:p>
            <a:r>
              <a:rPr lang="ar-IQ" sz="3200" dirty="0"/>
              <a:t>- الغزل و المجون </a:t>
            </a:r>
          </a:p>
        </p:txBody>
      </p:sp>
    </p:spTree>
    <p:extLst>
      <p:ext uri="{BB962C8B-B14F-4D97-AF65-F5344CB8AC3E}">
        <p14:creationId xmlns:p14="http://schemas.microsoft.com/office/powerpoint/2010/main" val="1882936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64E95D0-BAA8-42B5-AFCD-57A09FEB67A3}"/>
              </a:ext>
            </a:extLst>
          </p:cNvPr>
          <p:cNvSpPr>
            <a:spLocks noGrp="1"/>
          </p:cNvSpPr>
          <p:nvPr>
            <p:ph type="title"/>
          </p:nvPr>
        </p:nvSpPr>
        <p:spPr>
          <a:xfrm>
            <a:off x="457200" y="533400"/>
            <a:ext cx="8229600" cy="1167408"/>
          </a:xfrm>
          <a:solidFill>
            <a:srgbClr val="FAB4DE"/>
          </a:solidFill>
        </p:spPr>
        <p:txBody>
          <a:bodyPr>
            <a:noAutofit/>
          </a:bodyPr>
          <a:lstStyle/>
          <a:p>
            <a:pPr algn="ctr"/>
            <a:r>
              <a:rPr lang="ar-IQ" sz="7200" dirty="0"/>
              <a:t>شاعريته و سماته الفنية</a:t>
            </a:r>
          </a:p>
        </p:txBody>
      </p:sp>
      <p:sp>
        <p:nvSpPr>
          <p:cNvPr id="3" name="عنصر نائب للمحتوى 2">
            <a:extLst>
              <a:ext uri="{FF2B5EF4-FFF2-40B4-BE49-F238E27FC236}">
                <a16:creationId xmlns:a16="http://schemas.microsoft.com/office/drawing/2014/main" id="{6E8975DA-B69C-49B6-98A3-3777C6C224E6}"/>
              </a:ext>
            </a:extLst>
          </p:cNvPr>
          <p:cNvSpPr>
            <a:spLocks noGrp="1"/>
          </p:cNvSpPr>
          <p:nvPr>
            <p:ph idx="1"/>
          </p:nvPr>
        </p:nvSpPr>
        <p:spPr>
          <a:xfrm>
            <a:off x="457200" y="2276872"/>
            <a:ext cx="8229600" cy="4047728"/>
          </a:xfrm>
          <a:solidFill>
            <a:srgbClr val="0070C0"/>
          </a:solidFill>
        </p:spPr>
        <p:txBody>
          <a:bodyPr>
            <a:normAutofit/>
          </a:bodyPr>
          <a:lstStyle/>
          <a:p>
            <a:r>
              <a:rPr lang="ar-IQ" sz="3200" dirty="0">
                <a:solidFill>
                  <a:schemeClr val="bg1"/>
                </a:solidFill>
              </a:rPr>
              <a:t>إنَّ من أبرز خصائصه الفنية : </a:t>
            </a:r>
          </a:p>
          <a:p>
            <a:r>
              <a:rPr lang="ar-IQ" sz="3200" dirty="0">
                <a:solidFill>
                  <a:schemeClr val="bg1"/>
                </a:solidFill>
              </a:rPr>
              <a:t>1 – ميله إلى القصص الشعري.</a:t>
            </a:r>
          </a:p>
          <a:p>
            <a:r>
              <a:rPr lang="ar-IQ" sz="3200" dirty="0">
                <a:solidFill>
                  <a:schemeClr val="bg1"/>
                </a:solidFill>
              </a:rPr>
              <a:t>2 – نزوعه إلى روح السخرية و النقد.</a:t>
            </a:r>
          </a:p>
          <a:p>
            <a:r>
              <a:rPr lang="ar-IQ" sz="3200" dirty="0">
                <a:solidFill>
                  <a:schemeClr val="bg1"/>
                </a:solidFill>
              </a:rPr>
              <a:t>3 – وضوح نظراته الفلسفية القائمة على تجربته.</a:t>
            </a:r>
          </a:p>
          <a:p>
            <a:r>
              <a:rPr lang="ar-IQ" sz="3200" dirty="0">
                <a:solidFill>
                  <a:schemeClr val="bg1"/>
                </a:solidFill>
              </a:rPr>
              <a:t>4 – الصور الفنية المبتكرة. </a:t>
            </a:r>
          </a:p>
          <a:p>
            <a:r>
              <a:rPr lang="ar-IQ" sz="3200" dirty="0">
                <a:solidFill>
                  <a:schemeClr val="bg1"/>
                </a:solidFill>
              </a:rPr>
              <a:t>5 – الواقعية التعبيرية.</a:t>
            </a:r>
          </a:p>
        </p:txBody>
      </p:sp>
    </p:spTree>
    <p:extLst>
      <p:ext uri="{BB962C8B-B14F-4D97-AF65-F5344CB8AC3E}">
        <p14:creationId xmlns:p14="http://schemas.microsoft.com/office/powerpoint/2010/main" val="27250771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6EBC2F5-917A-47A5-8EC2-38755F32698C}"/>
              </a:ext>
            </a:extLst>
          </p:cNvPr>
          <p:cNvSpPr>
            <a:spLocks noGrp="1"/>
          </p:cNvSpPr>
          <p:nvPr>
            <p:ph type="title"/>
          </p:nvPr>
        </p:nvSpPr>
        <p:spPr>
          <a:xfrm>
            <a:off x="457200" y="533400"/>
            <a:ext cx="8229600" cy="1239416"/>
          </a:xfrm>
          <a:solidFill>
            <a:schemeClr val="tx2"/>
          </a:solidFill>
        </p:spPr>
        <p:txBody>
          <a:bodyPr>
            <a:noAutofit/>
          </a:bodyPr>
          <a:lstStyle/>
          <a:p>
            <a:pPr algn="ctr"/>
            <a:r>
              <a:rPr lang="ar-IQ" sz="8000" dirty="0">
                <a:solidFill>
                  <a:srgbClr val="FF0000"/>
                </a:solidFill>
              </a:rPr>
              <a:t>ابن عبد ربه الأندلسي</a:t>
            </a:r>
          </a:p>
        </p:txBody>
      </p:sp>
      <p:sp>
        <p:nvSpPr>
          <p:cNvPr id="3" name="عنصر نائب للمحتوى 2">
            <a:extLst>
              <a:ext uri="{FF2B5EF4-FFF2-40B4-BE49-F238E27FC236}">
                <a16:creationId xmlns:a16="http://schemas.microsoft.com/office/drawing/2014/main" id="{2A7DA550-A2DA-45DB-B733-F7A6394CCFF0}"/>
              </a:ext>
            </a:extLst>
          </p:cNvPr>
          <p:cNvSpPr>
            <a:spLocks noGrp="1"/>
          </p:cNvSpPr>
          <p:nvPr>
            <p:ph idx="1"/>
          </p:nvPr>
        </p:nvSpPr>
        <p:spPr>
          <a:xfrm>
            <a:off x="457200" y="2132856"/>
            <a:ext cx="8229600" cy="4191744"/>
          </a:xfrm>
          <a:solidFill>
            <a:srgbClr val="FF0000"/>
          </a:solidFill>
        </p:spPr>
        <p:txBody>
          <a:bodyPr>
            <a:noAutofit/>
          </a:bodyPr>
          <a:lstStyle/>
          <a:p>
            <a:r>
              <a:rPr lang="ar-IQ" sz="5400" dirty="0">
                <a:solidFill>
                  <a:schemeClr val="bg1">
                    <a:lumMod val="95000"/>
                  </a:schemeClr>
                </a:solidFill>
              </a:rPr>
              <a:t>هو أحمد بن محمد ابن عبد ربه ، يكنى أبا عمر ، كان أبرز أدباء عصره ، ولد سنة </a:t>
            </a:r>
            <a:r>
              <a:rPr lang="ar-IQ" sz="5400">
                <a:solidFill>
                  <a:schemeClr val="bg1">
                    <a:lumMod val="95000"/>
                  </a:schemeClr>
                </a:solidFill>
              </a:rPr>
              <a:t>246 هـــ و </a:t>
            </a:r>
            <a:r>
              <a:rPr lang="ar-IQ" sz="5400" dirty="0">
                <a:solidFill>
                  <a:schemeClr val="bg1">
                    <a:lumMod val="95000"/>
                  </a:schemeClr>
                </a:solidFill>
              </a:rPr>
              <a:t>نشأ في قرطبة نشأة علمية ، متصلا بعلماء عصره.</a:t>
            </a:r>
          </a:p>
        </p:txBody>
      </p:sp>
    </p:spTree>
    <p:extLst>
      <p:ext uri="{BB962C8B-B14F-4D97-AF65-F5344CB8AC3E}">
        <p14:creationId xmlns:p14="http://schemas.microsoft.com/office/powerpoint/2010/main" val="40632653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ED6E84D-60CA-40E8-837A-093CA62228B0}"/>
              </a:ext>
            </a:extLst>
          </p:cNvPr>
          <p:cNvSpPr>
            <a:spLocks noGrp="1"/>
          </p:cNvSpPr>
          <p:nvPr>
            <p:ph type="title"/>
          </p:nvPr>
        </p:nvSpPr>
        <p:spPr>
          <a:xfrm>
            <a:off x="457200" y="533400"/>
            <a:ext cx="8229600" cy="1527448"/>
          </a:xfrm>
          <a:solidFill>
            <a:schemeClr val="tx2">
              <a:lumMod val="60000"/>
              <a:lumOff val="40000"/>
            </a:schemeClr>
          </a:solidFill>
        </p:spPr>
        <p:txBody>
          <a:bodyPr>
            <a:noAutofit/>
          </a:bodyPr>
          <a:lstStyle/>
          <a:p>
            <a:pPr algn="ctr"/>
            <a:r>
              <a:rPr lang="ar-IQ" sz="9600" dirty="0">
                <a:solidFill>
                  <a:srgbClr val="FF0000"/>
                </a:solidFill>
              </a:rPr>
              <a:t>موضوعات شعرهِ</a:t>
            </a:r>
          </a:p>
        </p:txBody>
      </p:sp>
      <p:sp>
        <p:nvSpPr>
          <p:cNvPr id="3" name="عنصر نائب للمحتوى 2">
            <a:extLst>
              <a:ext uri="{FF2B5EF4-FFF2-40B4-BE49-F238E27FC236}">
                <a16:creationId xmlns:a16="http://schemas.microsoft.com/office/drawing/2014/main" id="{0B2979B1-E84A-4994-92B7-E9A566AF51BD}"/>
              </a:ext>
            </a:extLst>
          </p:cNvPr>
          <p:cNvSpPr>
            <a:spLocks noGrp="1"/>
          </p:cNvSpPr>
          <p:nvPr>
            <p:ph idx="1"/>
          </p:nvPr>
        </p:nvSpPr>
        <p:spPr>
          <a:xfrm>
            <a:off x="457200" y="2276872"/>
            <a:ext cx="8229600" cy="4047728"/>
          </a:xfrm>
          <a:solidFill>
            <a:schemeClr val="bg2"/>
          </a:solidFill>
        </p:spPr>
        <p:txBody>
          <a:bodyPr/>
          <a:lstStyle/>
          <a:p>
            <a:endParaRPr lang="ar-IQ" dirty="0"/>
          </a:p>
          <a:p>
            <a:r>
              <a:rPr lang="ar-IQ" sz="4800" dirty="0">
                <a:solidFill>
                  <a:schemeClr val="accent1">
                    <a:lumMod val="75000"/>
                  </a:schemeClr>
                </a:solidFill>
              </a:rPr>
              <a:t>1 – المديح </a:t>
            </a:r>
          </a:p>
          <a:p>
            <a:r>
              <a:rPr lang="ar-IQ" sz="4800" dirty="0">
                <a:solidFill>
                  <a:schemeClr val="accent1">
                    <a:lumMod val="75000"/>
                  </a:schemeClr>
                </a:solidFill>
              </a:rPr>
              <a:t>2 – الغزل </a:t>
            </a:r>
          </a:p>
          <a:p>
            <a:r>
              <a:rPr lang="ar-IQ" sz="4800" dirty="0">
                <a:solidFill>
                  <a:schemeClr val="accent1">
                    <a:lumMod val="75000"/>
                  </a:schemeClr>
                </a:solidFill>
              </a:rPr>
              <a:t>3 – شعر الآداب و الأخلاق الإسلامية</a:t>
            </a:r>
          </a:p>
          <a:p>
            <a:r>
              <a:rPr lang="ar-IQ" sz="4800" dirty="0">
                <a:solidFill>
                  <a:schemeClr val="accent1">
                    <a:lumMod val="75000"/>
                  </a:schemeClr>
                </a:solidFill>
              </a:rPr>
              <a:t>4 – الزهد </a:t>
            </a:r>
          </a:p>
        </p:txBody>
      </p:sp>
    </p:spTree>
    <p:extLst>
      <p:ext uri="{BB962C8B-B14F-4D97-AF65-F5344CB8AC3E}">
        <p14:creationId xmlns:p14="http://schemas.microsoft.com/office/powerpoint/2010/main" val="53554469"/>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95ADB72-5413-4E14-8DA0-2BBB38C60DB7}"/>
              </a:ext>
            </a:extLst>
          </p:cNvPr>
          <p:cNvSpPr>
            <a:spLocks noGrp="1"/>
          </p:cNvSpPr>
          <p:nvPr>
            <p:ph type="title"/>
          </p:nvPr>
        </p:nvSpPr>
        <p:spPr>
          <a:xfrm>
            <a:off x="457200" y="2420888"/>
            <a:ext cx="8305800" cy="1872208"/>
          </a:xfrm>
          <a:solidFill>
            <a:srgbClr val="ED69BE"/>
          </a:solidFill>
        </p:spPr>
        <p:txBody>
          <a:bodyPr>
            <a:normAutofit/>
          </a:bodyPr>
          <a:lstStyle/>
          <a:p>
            <a:pPr algn="ctr"/>
            <a:r>
              <a:rPr lang="ar-IQ" sz="9600" dirty="0">
                <a:solidFill>
                  <a:schemeClr val="tx1"/>
                </a:solidFill>
              </a:rPr>
              <a:t>المرحلة الثالثة</a:t>
            </a:r>
          </a:p>
        </p:txBody>
      </p:sp>
    </p:spTree>
    <p:extLst>
      <p:ext uri="{BB962C8B-B14F-4D97-AF65-F5344CB8AC3E}">
        <p14:creationId xmlns:p14="http://schemas.microsoft.com/office/powerpoint/2010/main" val="35036618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FDFDEC2-9CB0-4249-8733-2735002895C2}"/>
              </a:ext>
            </a:extLst>
          </p:cNvPr>
          <p:cNvSpPr>
            <a:spLocks noGrp="1"/>
          </p:cNvSpPr>
          <p:nvPr>
            <p:ph type="title"/>
          </p:nvPr>
        </p:nvSpPr>
        <p:spPr>
          <a:xfrm>
            <a:off x="457200" y="704088"/>
            <a:ext cx="8229600" cy="1500776"/>
          </a:xfrm>
          <a:solidFill>
            <a:srgbClr val="990099"/>
          </a:solidFill>
        </p:spPr>
        <p:txBody>
          <a:bodyPr>
            <a:noAutofit/>
          </a:bodyPr>
          <a:lstStyle/>
          <a:p>
            <a:pPr algn="ctr"/>
            <a:r>
              <a:rPr lang="ar-IQ" sz="9600" dirty="0" err="1">
                <a:solidFill>
                  <a:schemeClr val="bg1"/>
                </a:solidFill>
              </a:rPr>
              <a:t>الممحصات</a:t>
            </a:r>
            <a:endParaRPr lang="ar-IQ" sz="9600" dirty="0">
              <a:solidFill>
                <a:schemeClr val="bg1"/>
              </a:solidFill>
            </a:endParaRPr>
          </a:p>
        </p:txBody>
      </p:sp>
      <p:sp>
        <p:nvSpPr>
          <p:cNvPr id="3" name="عنصر نائب للمحتوى 2">
            <a:extLst>
              <a:ext uri="{FF2B5EF4-FFF2-40B4-BE49-F238E27FC236}">
                <a16:creationId xmlns:a16="http://schemas.microsoft.com/office/drawing/2014/main" id="{5C88C987-1D42-4C67-BE8D-BE7AF4A332E5}"/>
              </a:ext>
            </a:extLst>
          </p:cNvPr>
          <p:cNvSpPr>
            <a:spLocks noGrp="1"/>
          </p:cNvSpPr>
          <p:nvPr>
            <p:ph idx="1"/>
          </p:nvPr>
        </p:nvSpPr>
        <p:spPr>
          <a:xfrm>
            <a:off x="457200" y="2492896"/>
            <a:ext cx="8229600" cy="3831704"/>
          </a:xfrm>
          <a:solidFill>
            <a:srgbClr val="FAB4DE"/>
          </a:solidFill>
        </p:spPr>
        <p:txBody>
          <a:bodyPr/>
          <a:lstStyle/>
          <a:p>
            <a:endParaRPr lang="ar-IQ" dirty="0"/>
          </a:p>
          <a:p>
            <a:r>
              <a:rPr lang="ar-IQ" sz="3600" dirty="0"/>
              <a:t>هي قصائد يعارض فيها الشاعر قصائد تقدمت في حياته الأولى يلتزم الوزن والقافية و حركة الروي و لكنهُ ينقض نزعته المتساهلة في باب الغزل و يشير إشارة صريحة إلى تلك القصائد، والصلة بين المعنى اللغوي و الاصطلاحي واضحة، يقال محص الذهب بالنار، إذا أخلصهُ مما يشوبهُ.</a:t>
            </a:r>
          </a:p>
        </p:txBody>
      </p:sp>
    </p:spTree>
    <p:extLst>
      <p:ext uri="{BB962C8B-B14F-4D97-AF65-F5344CB8AC3E}">
        <p14:creationId xmlns:p14="http://schemas.microsoft.com/office/powerpoint/2010/main" val="333824743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5F2A2C8-8DB4-421C-B2A7-AFE2C7DFE174}"/>
              </a:ext>
            </a:extLst>
          </p:cNvPr>
          <p:cNvSpPr>
            <a:spLocks noGrp="1"/>
          </p:cNvSpPr>
          <p:nvPr>
            <p:ph type="title"/>
          </p:nvPr>
        </p:nvSpPr>
        <p:spPr>
          <a:xfrm>
            <a:off x="443948" y="692696"/>
            <a:ext cx="8229600" cy="1512168"/>
          </a:xfrm>
          <a:solidFill>
            <a:srgbClr val="F4EF11"/>
          </a:solidFill>
        </p:spPr>
        <p:txBody>
          <a:bodyPr>
            <a:noAutofit/>
          </a:bodyPr>
          <a:lstStyle/>
          <a:p>
            <a:pPr algn="ctr"/>
            <a:r>
              <a:rPr lang="ar-IQ" sz="9600" dirty="0">
                <a:solidFill>
                  <a:srgbClr val="660033"/>
                </a:solidFill>
              </a:rPr>
              <a:t>شاعريتهُ و سماتهُ الفنية</a:t>
            </a:r>
          </a:p>
        </p:txBody>
      </p:sp>
      <p:sp>
        <p:nvSpPr>
          <p:cNvPr id="3" name="عنصر نائب للمحتوى 2">
            <a:extLst>
              <a:ext uri="{FF2B5EF4-FFF2-40B4-BE49-F238E27FC236}">
                <a16:creationId xmlns:a16="http://schemas.microsoft.com/office/drawing/2014/main" id="{610E7885-0C48-4A4F-BADA-8A34F2FDA3BB}"/>
              </a:ext>
            </a:extLst>
          </p:cNvPr>
          <p:cNvSpPr>
            <a:spLocks noGrp="1"/>
          </p:cNvSpPr>
          <p:nvPr>
            <p:ph idx="1"/>
          </p:nvPr>
        </p:nvSpPr>
        <p:spPr>
          <a:xfrm>
            <a:off x="457200" y="2492896"/>
            <a:ext cx="8229600" cy="4101088"/>
          </a:xfrm>
          <a:solidFill>
            <a:srgbClr val="660033"/>
          </a:solidFill>
        </p:spPr>
        <p:txBody>
          <a:bodyPr/>
          <a:lstStyle/>
          <a:p>
            <a:endParaRPr lang="ar-IQ" dirty="0"/>
          </a:p>
          <a:p>
            <a:r>
              <a:rPr lang="ar-IQ" sz="4000" dirty="0">
                <a:solidFill>
                  <a:srgbClr val="FFFF00"/>
                </a:solidFill>
              </a:rPr>
              <a:t>* البديهة و الكد الذهني </a:t>
            </a:r>
          </a:p>
          <a:p>
            <a:r>
              <a:rPr lang="ar-IQ" sz="4000" dirty="0">
                <a:solidFill>
                  <a:srgbClr val="FFFF00"/>
                </a:solidFill>
              </a:rPr>
              <a:t>* البساطة و الغنائية </a:t>
            </a:r>
          </a:p>
          <a:p>
            <a:r>
              <a:rPr lang="ar-IQ" sz="4000" dirty="0">
                <a:solidFill>
                  <a:srgbClr val="FFFF00"/>
                </a:solidFill>
              </a:rPr>
              <a:t>* شيوع الألفاظ ذات الدلالات الموحية بالجمال، وشيوع اللون متنوعاً بين مرحلتين من مراحل حياته، و شيوع الألفاظ القرآنية و المصطلحات الفقهية و الشرعية. </a:t>
            </a:r>
          </a:p>
        </p:txBody>
      </p:sp>
    </p:spTree>
    <p:extLst>
      <p:ext uri="{BB962C8B-B14F-4D97-AF65-F5344CB8AC3E}">
        <p14:creationId xmlns:p14="http://schemas.microsoft.com/office/powerpoint/2010/main" val="405882557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invX="1"/>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64704"/>
            <a:ext cx="8229600" cy="1368152"/>
          </a:xfrm>
          <a:solidFill>
            <a:srgbClr val="FF0000"/>
          </a:solidFill>
        </p:spPr>
        <p:txBody>
          <a:bodyPr>
            <a:noAutofit/>
          </a:bodyPr>
          <a:lstStyle/>
          <a:p>
            <a:pPr algn="ctr"/>
            <a:r>
              <a:rPr lang="ar-IQ" sz="8000" dirty="0">
                <a:solidFill>
                  <a:schemeClr val="bg1"/>
                </a:solidFill>
              </a:rPr>
              <a:t>الأدب الأندلسي</a:t>
            </a:r>
          </a:p>
        </p:txBody>
      </p:sp>
      <p:sp>
        <p:nvSpPr>
          <p:cNvPr id="3" name="عنصر نائب للمحتوى 2"/>
          <p:cNvSpPr>
            <a:spLocks noGrp="1"/>
          </p:cNvSpPr>
          <p:nvPr>
            <p:ph idx="1"/>
          </p:nvPr>
        </p:nvSpPr>
        <p:spPr>
          <a:xfrm>
            <a:off x="457200" y="2564904"/>
            <a:ext cx="8229600" cy="3024336"/>
          </a:xfrm>
          <a:solidFill>
            <a:schemeClr val="tx2">
              <a:lumMod val="60000"/>
              <a:lumOff val="40000"/>
            </a:schemeClr>
          </a:solidFill>
        </p:spPr>
        <p:txBody>
          <a:bodyPr>
            <a:normAutofit/>
          </a:bodyPr>
          <a:lstStyle/>
          <a:p>
            <a:pPr algn="ctr"/>
            <a:r>
              <a:rPr lang="ar-IQ" sz="6000" dirty="0"/>
              <a:t>مدرِّسة المادة:</a:t>
            </a:r>
          </a:p>
          <a:p>
            <a:pPr algn="ctr"/>
            <a:r>
              <a:rPr lang="ar-IQ" sz="6000" dirty="0"/>
              <a:t>م. رؤى عبد الامير رحمة</a:t>
            </a:r>
          </a:p>
        </p:txBody>
      </p:sp>
    </p:spTree>
    <p:extLst>
      <p:ext uri="{BB962C8B-B14F-4D97-AF65-F5344CB8AC3E}">
        <p14:creationId xmlns:p14="http://schemas.microsoft.com/office/powerpoint/2010/main" val="153710657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564904"/>
            <a:ext cx="8305800" cy="1224136"/>
          </a:xfrm>
          <a:solidFill>
            <a:srgbClr val="800000"/>
          </a:solidFill>
        </p:spPr>
        <p:txBody>
          <a:bodyPr>
            <a:noAutofit/>
          </a:bodyPr>
          <a:lstStyle/>
          <a:p>
            <a:pPr algn="ctr"/>
            <a:r>
              <a:rPr lang="ar-IQ" sz="6600" dirty="0">
                <a:solidFill>
                  <a:srgbClr val="FFFF00"/>
                </a:solidFill>
              </a:rPr>
              <a:t>الأدب في العصر الأموي في الأندلس</a:t>
            </a:r>
          </a:p>
        </p:txBody>
      </p:sp>
    </p:spTree>
    <p:extLst>
      <p:ext uri="{BB962C8B-B14F-4D97-AF65-F5344CB8AC3E}">
        <p14:creationId xmlns:p14="http://schemas.microsoft.com/office/powerpoint/2010/main" val="1520376194"/>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04864"/>
            <a:ext cx="8305800" cy="1008112"/>
          </a:xfrm>
          <a:solidFill>
            <a:srgbClr val="00FF00"/>
          </a:solidFill>
        </p:spPr>
        <p:txBody>
          <a:bodyPr/>
          <a:lstStyle/>
          <a:p>
            <a:pPr algn="ctr"/>
            <a:r>
              <a:rPr lang="ar-IQ" dirty="0">
                <a:solidFill>
                  <a:schemeClr val="tx1"/>
                </a:solidFill>
              </a:rPr>
              <a:t>الشعر في العصر الأموي في الأندلس</a:t>
            </a:r>
          </a:p>
        </p:txBody>
      </p:sp>
    </p:spTree>
    <p:extLst>
      <p:ext uri="{BB962C8B-B14F-4D97-AF65-F5344CB8AC3E}">
        <p14:creationId xmlns:p14="http://schemas.microsoft.com/office/powerpoint/2010/main" val="19845126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48680"/>
            <a:ext cx="8229600" cy="1512168"/>
          </a:xfrm>
          <a:solidFill>
            <a:srgbClr val="FFFF00"/>
          </a:solidFill>
        </p:spPr>
        <p:txBody>
          <a:bodyPr>
            <a:noAutofit/>
          </a:bodyPr>
          <a:lstStyle/>
          <a:p>
            <a:pPr algn="ctr"/>
            <a:r>
              <a:rPr lang="ar-IQ" sz="4800" dirty="0">
                <a:solidFill>
                  <a:schemeClr val="tx1"/>
                </a:solidFill>
              </a:rPr>
              <a:t>الظروف التي خضع لها الأدب الأندلسي في القرن الثاني الهجري</a:t>
            </a:r>
          </a:p>
        </p:txBody>
      </p:sp>
      <p:sp>
        <p:nvSpPr>
          <p:cNvPr id="3" name="عنصر نائب للمحتوى 2"/>
          <p:cNvSpPr>
            <a:spLocks noGrp="1"/>
          </p:cNvSpPr>
          <p:nvPr>
            <p:ph idx="1"/>
          </p:nvPr>
        </p:nvSpPr>
        <p:spPr>
          <a:xfrm>
            <a:off x="323528" y="2276872"/>
            <a:ext cx="8229600" cy="4032448"/>
          </a:xfrm>
          <a:solidFill>
            <a:schemeClr val="bg2">
              <a:lumMod val="25000"/>
            </a:schemeClr>
          </a:solidFill>
        </p:spPr>
        <p:txBody>
          <a:bodyPr>
            <a:normAutofit/>
          </a:bodyPr>
          <a:lstStyle/>
          <a:p>
            <a:r>
              <a:rPr lang="ar-IQ" sz="3200" dirty="0">
                <a:solidFill>
                  <a:schemeClr val="bg1"/>
                </a:solidFill>
              </a:rPr>
              <a:t>1 – الظروف التي كانت سائدة في الأندلس، تلك التي اتسمت بالاضطراب والتنافس بين القبائل العربية المختلفة وقبائل البربر فضلا عن الاستمرار في عمليات الفتح و محاربة الاسبان.</a:t>
            </a:r>
          </a:p>
          <a:p>
            <a:r>
              <a:rPr lang="ar-IQ" sz="3200" dirty="0">
                <a:solidFill>
                  <a:schemeClr val="bg1"/>
                </a:solidFill>
              </a:rPr>
              <a:t>2 – التأثير المشرقي؛ و ذلك لأنَّ أكثر سكان الأندلس كانوا من النازحين عن بلاد المشرق و كانت مخيلتهم تحفظ ذكريات عميقة الأغوار عن البلاد التي غادروها.</a:t>
            </a:r>
          </a:p>
        </p:txBody>
      </p:sp>
    </p:spTree>
    <p:extLst>
      <p:ext uri="{BB962C8B-B14F-4D97-AF65-F5344CB8AC3E}">
        <p14:creationId xmlns:p14="http://schemas.microsoft.com/office/powerpoint/2010/main" val="2542113122"/>
      </p:ext>
    </p:extLst>
  </p:cSld>
  <p:clrMapOvr>
    <a:masterClrMapping/>
  </p:clrMapOvr>
  <p:transition spd="slow">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700808"/>
            <a:ext cx="8305800" cy="3096344"/>
          </a:xfrm>
          <a:solidFill>
            <a:srgbClr val="0033CC"/>
          </a:solidFill>
        </p:spPr>
        <p:txBody>
          <a:bodyPr>
            <a:noAutofit/>
          </a:bodyPr>
          <a:lstStyle/>
          <a:p>
            <a:pPr algn="ctr"/>
            <a:r>
              <a:rPr lang="ar-IQ" sz="8800" dirty="0">
                <a:solidFill>
                  <a:schemeClr val="bg1"/>
                </a:solidFill>
              </a:rPr>
              <a:t>موضوعات الشعر في العصر الأموي في الأندلس</a:t>
            </a:r>
          </a:p>
        </p:txBody>
      </p:sp>
    </p:spTree>
    <p:extLst>
      <p:ext uri="{BB962C8B-B14F-4D97-AF65-F5344CB8AC3E}">
        <p14:creationId xmlns:p14="http://schemas.microsoft.com/office/powerpoint/2010/main" val="368811140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92696"/>
            <a:ext cx="8229600" cy="1152128"/>
          </a:xfrm>
          <a:solidFill>
            <a:srgbClr val="8B0320"/>
          </a:solidFill>
        </p:spPr>
        <p:txBody>
          <a:bodyPr>
            <a:noAutofit/>
          </a:bodyPr>
          <a:lstStyle/>
          <a:p>
            <a:pPr algn="ctr"/>
            <a:r>
              <a:rPr lang="ar-IQ" sz="7200" dirty="0">
                <a:solidFill>
                  <a:schemeClr val="bg1">
                    <a:lumMod val="65000"/>
                  </a:schemeClr>
                </a:solidFill>
              </a:rPr>
              <a:t>شعر الجهاد والحروب في الأندلس</a:t>
            </a:r>
          </a:p>
        </p:txBody>
      </p:sp>
      <p:sp>
        <p:nvSpPr>
          <p:cNvPr id="3" name="عنصر نائب للمحتوى 2"/>
          <p:cNvSpPr>
            <a:spLocks noGrp="1"/>
          </p:cNvSpPr>
          <p:nvPr>
            <p:ph idx="1"/>
          </p:nvPr>
        </p:nvSpPr>
        <p:spPr>
          <a:xfrm>
            <a:off x="467544" y="2348880"/>
            <a:ext cx="8229600" cy="3816424"/>
          </a:xfrm>
          <a:solidFill>
            <a:schemeClr val="bg1">
              <a:lumMod val="65000"/>
            </a:schemeClr>
          </a:solidFill>
        </p:spPr>
        <p:txBody>
          <a:bodyPr>
            <a:normAutofit/>
          </a:bodyPr>
          <a:lstStyle/>
          <a:p>
            <a:r>
              <a:rPr lang="ar-IQ" sz="3200" dirty="0">
                <a:solidFill>
                  <a:srgbClr val="8B0320"/>
                </a:solidFill>
              </a:rPr>
              <a:t>ومن النصوص القليلة التي عبَّرَتْ عن هذه الحقيقة أبيات أبي الخطار حسام بن ضرار الكلبي الذي كان يُلقَّب بعنترة الأندلس وكان قد شهد فتوح المسلمين بأفريقيا قوله في الثأر الذي أخذه لعزيز من قومه قوله:</a:t>
            </a:r>
          </a:p>
          <a:p>
            <a:r>
              <a:rPr lang="ar-IQ" sz="2400" dirty="0">
                <a:solidFill>
                  <a:srgbClr val="8B0320"/>
                </a:solidFill>
              </a:rPr>
              <a:t>فليتَ ابن جوّاس يُخــــبَّــــرُ أنَّــــنـــي      سعيتُ بهِ سعيَ امرئٍ غير غافــــــلِ</a:t>
            </a:r>
          </a:p>
          <a:p>
            <a:r>
              <a:rPr lang="ar-IQ" sz="2400" dirty="0">
                <a:solidFill>
                  <a:srgbClr val="8B0320"/>
                </a:solidFill>
              </a:rPr>
              <a:t>قتلتُ به تسعيـــــــنَ نحسبُ أنَّـــهُــــم      جذوع نخيـلٍ صُرِّعَتْ بالمسايــــــــلِ</a:t>
            </a:r>
          </a:p>
          <a:p>
            <a:r>
              <a:rPr lang="ar-IQ" sz="2400" dirty="0">
                <a:solidFill>
                  <a:srgbClr val="8B0320"/>
                </a:solidFill>
              </a:rPr>
              <a:t>ولو كانت الموتى تُبــــاعُ اشتــــريتُهُ      بكفّــي وما استثنيتُ منها أنــــــامــلي</a:t>
            </a:r>
          </a:p>
        </p:txBody>
      </p:sp>
    </p:spTree>
    <p:extLst>
      <p:ext uri="{BB962C8B-B14F-4D97-AF65-F5344CB8AC3E}">
        <p14:creationId xmlns:p14="http://schemas.microsoft.com/office/powerpoint/2010/main" val="16162327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76672"/>
            <a:ext cx="8229600" cy="1224136"/>
          </a:xfrm>
          <a:solidFill>
            <a:srgbClr val="00FFFF"/>
          </a:solidFill>
        </p:spPr>
        <p:txBody>
          <a:bodyPr>
            <a:noAutofit/>
          </a:bodyPr>
          <a:lstStyle/>
          <a:p>
            <a:pPr algn="ctr"/>
            <a:r>
              <a:rPr lang="ar-IQ" sz="8000" dirty="0">
                <a:solidFill>
                  <a:schemeClr val="tx1"/>
                </a:solidFill>
              </a:rPr>
              <a:t>شعر الشوق والحنين</a:t>
            </a:r>
          </a:p>
        </p:txBody>
      </p:sp>
      <p:sp>
        <p:nvSpPr>
          <p:cNvPr id="3" name="عنصر نائب للمحتوى 2"/>
          <p:cNvSpPr>
            <a:spLocks noGrp="1"/>
          </p:cNvSpPr>
          <p:nvPr>
            <p:ph idx="1"/>
          </p:nvPr>
        </p:nvSpPr>
        <p:spPr>
          <a:xfrm>
            <a:off x="467544" y="2276872"/>
            <a:ext cx="8229600" cy="4248472"/>
          </a:xfrm>
          <a:solidFill>
            <a:schemeClr val="tx2">
              <a:lumMod val="50000"/>
            </a:schemeClr>
          </a:solidFill>
        </p:spPr>
        <p:txBody>
          <a:bodyPr>
            <a:normAutofit/>
          </a:bodyPr>
          <a:lstStyle/>
          <a:p>
            <a:r>
              <a:rPr lang="ar-IQ" sz="2800" dirty="0">
                <a:solidFill>
                  <a:srgbClr val="FFCC99"/>
                </a:solidFill>
              </a:rPr>
              <a:t>من الموضوعات التي نظم فيها الشعراء في هذا العصر الشوق والحنين إلى بلاد المشرق، ومن هذا الشعر أبيات قالها عبد الرحمن الداخل حين نظر إلى نخلة مفردة فهاجت شجنه و تذكَّرَ بلد المشرق فقال:</a:t>
            </a:r>
          </a:p>
          <a:p>
            <a:r>
              <a:rPr lang="ar-IQ" sz="2800" dirty="0">
                <a:solidFill>
                  <a:srgbClr val="FFCC99"/>
                </a:solidFill>
              </a:rPr>
              <a:t>يا نخـــــلُ أنتِ غريـبة مثــــلي      في الغرب نائية عن الأصــــلِ</a:t>
            </a:r>
          </a:p>
          <a:p>
            <a:r>
              <a:rPr lang="ar-IQ" sz="2800" dirty="0">
                <a:solidFill>
                  <a:srgbClr val="FFCC99"/>
                </a:solidFill>
              </a:rPr>
              <a:t>فابكي و هل تبكـي </a:t>
            </a:r>
            <a:r>
              <a:rPr lang="ar-IQ" sz="2800" dirty="0" err="1">
                <a:solidFill>
                  <a:srgbClr val="FFCC99"/>
                </a:solidFill>
              </a:rPr>
              <a:t>مُــكبَّــســةٌ</a:t>
            </a:r>
            <a:r>
              <a:rPr lang="ar-IQ" sz="2800" dirty="0">
                <a:solidFill>
                  <a:srgbClr val="FFCC99"/>
                </a:solidFill>
              </a:rPr>
              <a:t>      عجمــاء لمْ تطبع على خَــبْــــلِ</a:t>
            </a:r>
          </a:p>
          <a:p>
            <a:r>
              <a:rPr lang="ar-IQ" sz="2800" dirty="0">
                <a:solidFill>
                  <a:srgbClr val="FFCC99"/>
                </a:solidFill>
              </a:rPr>
              <a:t>لو أنَّها تبــكي ، إذاً لبــــكـــتْ      ماء الفراتِ و منبتَ النــخـــــلِ</a:t>
            </a:r>
          </a:p>
          <a:p>
            <a:r>
              <a:rPr lang="ar-IQ" sz="2800" dirty="0">
                <a:solidFill>
                  <a:srgbClr val="FFCC99"/>
                </a:solidFill>
              </a:rPr>
              <a:t>لكنَّـــهــا ذهـلـتْ و أذهَــلَــنـي      بغضي بني العباس عن أهــلي</a:t>
            </a:r>
          </a:p>
        </p:txBody>
      </p:sp>
    </p:spTree>
    <p:extLst>
      <p:ext uri="{BB962C8B-B14F-4D97-AF65-F5344CB8AC3E}">
        <p14:creationId xmlns:p14="http://schemas.microsoft.com/office/powerpoint/2010/main" val="992815509"/>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818</Words>
  <Application>Microsoft Office PowerPoint</Application>
  <PresentationFormat>عرض على الشاشة (4:3)</PresentationFormat>
  <Paragraphs>77</Paragraphs>
  <Slides>21</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21</vt:i4>
      </vt:variant>
    </vt:vector>
  </HeadingPairs>
  <TitlesOfParts>
    <vt:vector size="25" baseType="lpstr">
      <vt:lpstr>Calibri</vt:lpstr>
      <vt:lpstr>Constantia</vt:lpstr>
      <vt:lpstr>Wingdings 2</vt:lpstr>
      <vt:lpstr>تدفق</vt:lpstr>
      <vt:lpstr>   جامعة البصرة  كلية التربية / القرنة </vt:lpstr>
      <vt:lpstr>المرحلة الثالثة</vt:lpstr>
      <vt:lpstr>الأدب الأندلسي</vt:lpstr>
      <vt:lpstr>الأدب في العصر الأموي في الأندلس</vt:lpstr>
      <vt:lpstr>الشعر في العصر الأموي في الأندلس</vt:lpstr>
      <vt:lpstr>الظروف التي خضع لها الأدب الأندلسي في القرن الثاني الهجري</vt:lpstr>
      <vt:lpstr>موضوعات الشعر في العصر الأموي في الأندلس</vt:lpstr>
      <vt:lpstr>شعر الجهاد والحروب في الأندلس</vt:lpstr>
      <vt:lpstr>شعر الشوق والحنين</vt:lpstr>
      <vt:lpstr>وصف الظواهر الطبيعية إيجاباً أو سلباً</vt:lpstr>
      <vt:lpstr>عبد الرحمن الداخل</vt:lpstr>
      <vt:lpstr>موضوعات شعر عبد الرحمن الداخل</vt:lpstr>
      <vt:lpstr>شعر الحماسة و الفخر</vt:lpstr>
      <vt:lpstr>شعر الشوق والحنين</vt:lpstr>
      <vt:lpstr>يحيى بن الحكم الغزال</vt:lpstr>
      <vt:lpstr>ديوانه و موضوعاته</vt:lpstr>
      <vt:lpstr>شاعريته و سماته الفنية</vt:lpstr>
      <vt:lpstr>ابن عبد ربه الأندلسي</vt:lpstr>
      <vt:lpstr>موضوعات شعرهِ</vt:lpstr>
      <vt:lpstr>الممحصات</vt:lpstr>
      <vt:lpstr>شاعريتهُ و سماتهُ الفنية</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البصرة  كلية التربية / القرنة</dc:title>
  <dc:creator>Maher</dc:creator>
  <cp:lastModifiedBy>roaa Rh</cp:lastModifiedBy>
  <cp:revision>13</cp:revision>
  <dcterms:created xsi:type="dcterms:W3CDTF">2021-10-23T19:04:28Z</dcterms:created>
  <dcterms:modified xsi:type="dcterms:W3CDTF">2021-11-27T15:46:03Z</dcterms:modified>
</cp:coreProperties>
</file>